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2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>
        <p:guide pos="363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02E88-539F-4301-87A4-AC2B7EBCB64E}" type="datetimeFigureOut">
              <a:rPr lang="mk-MK" smtClean="0"/>
              <a:t>21.1.2026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EFF2F-4D1D-44C8-849D-EBD1AC654B56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458802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EFF2F-4D1D-44C8-849D-EBD1AC654B56}" type="slidenum">
              <a:rPr lang="mk-MK" smtClean="0"/>
              <a:t>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51189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EFF2F-4D1D-44C8-849D-EBD1AC654B56}" type="slidenum">
              <a:rPr lang="mk-MK" smtClean="0"/>
              <a:t>15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9320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696C-B2AB-1988-13B2-F79420D22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518" y="3243697"/>
            <a:ext cx="7521389" cy="1740678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Football Team Logo Classification Using CNNs</a:t>
            </a:r>
            <a:br>
              <a:rPr lang="en-US" sz="4800" dirty="0"/>
            </a:br>
            <a:endParaRPr lang="mk-MK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34FA4-3173-D77B-83AA-B25DEBB28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127" y="4643717"/>
            <a:ext cx="7521389" cy="493059"/>
          </a:xfrm>
        </p:spPr>
        <p:txBody>
          <a:bodyPr/>
          <a:lstStyle/>
          <a:p>
            <a:r>
              <a:rPr lang="en-US" dirty="0"/>
              <a:t>Borjan Petrevski 106/2022                          Prof. Dr. Hristijan </a:t>
            </a:r>
            <a:r>
              <a:rPr lang="en-US" dirty="0" err="1"/>
              <a:t>Gjoreski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77740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A1AD2-A92A-AF04-EA6B-DA20057F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772" y="440503"/>
            <a:ext cx="7958331" cy="1077229"/>
          </a:xfrm>
        </p:spPr>
        <p:txBody>
          <a:bodyPr/>
          <a:lstStyle/>
          <a:p>
            <a:r>
              <a:rPr lang="en-US" dirty="0"/>
              <a:t>Baseline CNN Model Architecture</a:t>
            </a:r>
            <a:br>
              <a:rPr lang="en-US" dirty="0"/>
            </a:b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718FD-DD33-4F46-8A9E-2E47EFF7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667" y="1800263"/>
            <a:ext cx="5954382" cy="3488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Convolutional Neural Network consisting of:</a:t>
            </a:r>
          </a:p>
          <a:p>
            <a:r>
              <a:rPr lang="en-US" sz="1600" dirty="0"/>
              <a:t>Convolution + </a:t>
            </a:r>
            <a:r>
              <a:rPr lang="en-US" sz="1600" dirty="0" err="1"/>
              <a:t>MaxPooling</a:t>
            </a:r>
            <a:r>
              <a:rPr lang="en-US" sz="1600" dirty="0"/>
              <a:t> blocks for feature extraction</a:t>
            </a:r>
          </a:p>
          <a:p>
            <a:r>
              <a:rPr lang="en-US" sz="1600" dirty="0"/>
              <a:t>Fully connected layers for classification</a:t>
            </a:r>
          </a:p>
          <a:p>
            <a:r>
              <a:rPr lang="en-US" sz="1600" dirty="0"/>
              <a:t>Dropout for regularization</a:t>
            </a:r>
          </a:p>
          <a:p>
            <a:pPr marL="0" indent="0">
              <a:buNone/>
            </a:pPr>
            <a:r>
              <a:rPr lang="en-US" sz="1600" dirty="0"/>
              <a:t>This model serves as the baseline trained on La Liga logos.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mk-M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D970F-2C24-4F36-966D-A2773672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816" y="1383926"/>
            <a:ext cx="4534548" cy="47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8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9B63-8EB9-928F-1882-8E55BD8F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014" y="492052"/>
            <a:ext cx="7950984" cy="1081705"/>
          </a:xfrm>
        </p:spPr>
        <p:txBody>
          <a:bodyPr/>
          <a:lstStyle/>
          <a:p>
            <a:r>
              <a:rPr lang="en-US" dirty="0"/>
              <a:t>Training the baseline model</a:t>
            </a:r>
            <a:endParaRPr lang="mk-M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E519E-E9E9-1F43-F9CF-3F2F4A9F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90" y="1465826"/>
            <a:ext cx="8622087" cy="48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8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2766-CAD1-54EF-F8DC-1582F627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349" y="521185"/>
            <a:ext cx="7958331" cy="1077229"/>
          </a:xfrm>
        </p:spPr>
        <p:txBody>
          <a:bodyPr/>
          <a:lstStyle/>
          <a:p>
            <a:r>
              <a:rPr lang="en-US" dirty="0"/>
              <a:t>Training Curves</a:t>
            </a:r>
            <a:endParaRPr lang="mk-M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56804-510B-A1EC-3F5E-F7198D53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62" y="2056957"/>
            <a:ext cx="5128092" cy="3483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0AB50-0368-B777-8939-84670B142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5" y="2044521"/>
            <a:ext cx="5098947" cy="34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9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1E71-E913-17AC-15E5-9955F402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032" y="557044"/>
            <a:ext cx="7958331" cy="1077229"/>
          </a:xfrm>
        </p:spPr>
        <p:txBody>
          <a:bodyPr/>
          <a:lstStyle/>
          <a:p>
            <a:r>
              <a:rPr lang="en-US" dirty="0"/>
              <a:t>Applying Data Augmentation</a:t>
            </a:r>
            <a:br>
              <a:rPr lang="en-US" dirty="0"/>
            </a:br>
            <a:endParaRPr lang="mk-M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3D5EE-75D4-FE0C-BE52-0E24C94C90E5}"/>
              </a:ext>
            </a:extLst>
          </p:cNvPr>
          <p:cNvSpPr txBox="1"/>
          <p:nvPr/>
        </p:nvSpPr>
        <p:spPr>
          <a:xfrm>
            <a:off x="1228165" y="1491787"/>
            <a:ext cx="5029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improve generalization and reduce overfitting, data augmentation is applied only to the training set.</a:t>
            </a:r>
          </a:p>
          <a:p>
            <a:r>
              <a:rPr lang="en-US" dirty="0"/>
              <a:t>Augmentations include:</a:t>
            </a:r>
          </a:p>
          <a:p>
            <a:r>
              <a:rPr lang="en-US" dirty="0"/>
              <a:t>Rotation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Translation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Zoom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Shear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Horizontal flipping</a:t>
            </a:r>
          </a:p>
          <a:p>
            <a:endParaRPr lang="en-US" dirty="0"/>
          </a:p>
          <a:p>
            <a:r>
              <a:rPr lang="en-US" dirty="0"/>
              <a:t>This helps the model become invariant to orientation and scale changes.</a:t>
            </a:r>
            <a:endParaRPr lang="mk-M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948C3-391C-345E-5E55-B0C0DCB0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444" y="1819835"/>
            <a:ext cx="4347492" cy="325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7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6846E-8ED7-B221-5426-9BC2A892C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66" y="770684"/>
            <a:ext cx="94583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9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81E2-5FF6-7B96-D05A-E62C5C2BD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879" y="566009"/>
            <a:ext cx="7958331" cy="1077229"/>
          </a:xfrm>
        </p:spPr>
        <p:txBody>
          <a:bodyPr/>
          <a:lstStyle/>
          <a:p>
            <a:r>
              <a:rPr lang="en-US" dirty="0"/>
              <a:t>Training with Data Augmentation</a:t>
            </a:r>
            <a:br>
              <a:rPr lang="en-US" dirty="0"/>
            </a:br>
            <a:endParaRPr lang="mk-M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616EE-0C53-8D86-D690-6D1D10F88DE7}"/>
              </a:ext>
            </a:extLst>
          </p:cNvPr>
          <p:cNvSpPr txBox="1"/>
          <p:nvPr/>
        </p:nvSpPr>
        <p:spPr>
          <a:xfrm>
            <a:off x="1021978" y="1726177"/>
            <a:ext cx="310178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The same CNN architecture is retrained using augmented data.</a:t>
            </a:r>
          </a:p>
          <a:p>
            <a:r>
              <a:rPr lang="en-US" sz="1700" dirty="0"/>
              <a:t>This “typically” improves robustness and reduces overfitting compared to the baseline model.</a:t>
            </a:r>
            <a:endParaRPr lang="mk-MK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654FA-CB07-596B-DCEA-6F8F607DD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797" y="1541929"/>
            <a:ext cx="7207020" cy="450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93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0BE5-2848-1CD7-CFE1-65094C729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667" y="610833"/>
            <a:ext cx="7958331" cy="1077229"/>
          </a:xfrm>
        </p:spPr>
        <p:txBody>
          <a:bodyPr/>
          <a:lstStyle/>
          <a:p>
            <a:r>
              <a:rPr lang="en-US" dirty="0"/>
              <a:t>Transfer Learning Strategy</a:t>
            </a:r>
            <a:endParaRPr lang="mk-M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29835-BC7E-4291-C38A-B42A2FF9FCC6}"/>
              </a:ext>
            </a:extLst>
          </p:cNvPr>
          <p:cNvSpPr txBox="1"/>
          <p:nvPr/>
        </p:nvSpPr>
        <p:spPr>
          <a:xfrm>
            <a:off x="1228165" y="1400326"/>
            <a:ext cx="90902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From La Liga to Serie 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Pretrained La Liga CNN used as feature extractor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Convolutional layers frozen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classification head added: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Dense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output for Serie A teams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2BB06-1C0B-8F14-47D7-14E3B2E66537}"/>
              </a:ext>
            </a:extLst>
          </p:cNvPr>
          <p:cNvSpPr txBox="1"/>
          <p:nvPr/>
        </p:nvSpPr>
        <p:spPr>
          <a:xfrm>
            <a:off x="1174376" y="3654096"/>
            <a:ext cx="92784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Creating Train, Validation, and Test Splits</a:t>
            </a:r>
          </a:p>
          <a:p>
            <a:endParaRPr lang="en-US" dirty="0"/>
          </a:p>
          <a:p>
            <a:r>
              <a:rPr lang="en-US" dirty="0"/>
              <a:t>To properly evaluate model performance and avoid data leakage, the dataset is</a:t>
            </a:r>
          </a:p>
          <a:p>
            <a:r>
              <a:rPr lang="en-US" dirty="0"/>
              <a:t>manually split into three subsets:</a:t>
            </a:r>
          </a:p>
          <a:p>
            <a:endParaRPr lang="en-US" dirty="0"/>
          </a:p>
          <a:p>
            <a:r>
              <a:rPr lang="en-US" dirty="0"/>
              <a:t>- Training set (70%) – used to learn model parameters  </a:t>
            </a:r>
          </a:p>
          <a:p>
            <a:r>
              <a:rPr lang="en-US" dirty="0"/>
              <a:t>- Validation set (15%) – used for hyperparameter tuning and early stopping  </a:t>
            </a:r>
          </a:p>
          <a:p>
            <a:r>
              <a:rPr lang="en-US" dirty="0"/>
              <a:t>- Test set (15%) – used only for final evaluation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490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EA5F-8D2C-EFBE-72C0-A455F336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349" y="512221"/>
            <a:ext cx="7958331" cy="1077229"/>
          </a:xfrm>
        </p:spPr>
        <p:txBody>
          <a:bodyPr/>
          <a:lstStyle/>
          <a:p>
            <a:r>
              <a:rPr lang="en-US" dirty="0"/>
              <a:t>Creating a Frozen Convolutional Base</a:t>
            </a:r>
            <a:br>
              <a:rPr lang="en-US" dirty="0"/>
            </a:br>
            <a:endParaRPr lang="mk-M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CDE5E-79BA-E4DD-7595-7241B2435877}"/>
              </a:ext>
            </a:extLst>
          </p:cNvPr>
          <p:cNvSpPr txBox="1"/>
          <p:nvPr/>
        </p:nvSpPr>
        <p:spPr>
          <a:xfrm>
            <a:off x="1237129" y="1182957"/>
            <a:ext cx="82744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apply transfer learning, I reuse the convolutional layers of the trained La Liga model</a:t>
            </a:r>
          </a:p>
          <a:p>
            <a:r>
              <a:rPr lang="en-US" dirty="0"/>
              <a:t>as a fixed feature extractor. The model is truncated at the last convolutional block,</a:t>
            </a:r>
          </a:p>
          <a:p>
            <a:r>
              <a:rPr lang="en-US" dirty="0"/>
              <a:t>removing the original classification head.</a:t>
            </a:r>
          </a:p>
          <a:p>
            <a:r>
              <a:rPr lang="en-US" dirty="0"/>
              <a:t>Here, we iterate through the layers of the pretrained La Liga model and stop at a chosen</a:t>
            </a:r>
          </a:p>
          <a:p>
            <a:r>
              <a:rPr lang="en-US" dirty="0"/>
              <a:t>convolutional layer. </a:t>
            </a:r>
            <a:endParaRPr lang="mk-M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E85F2-EDBF-715E-4C39-566BBEC14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32" y="3023347"/>
            <a:ext cx="5510773" cy="33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84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E566-D016-4201-5389-9B2810FA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949" y="458433"/>
            <a:ext cx="8629933" cy="1077229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the Serie A Transfer Learning Model</a:t>
            </a:r>
            <a:br>
              <a:rPr lang="en-US" dirty="0"/>
            </a:br>
            <a:endParaRPr lang="mk-M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F930A-07EB-1E04-CF3E-3F4EEE672B96}"/>
              </a:ext>
            </a:extLst>
          </p:cNvPr>
          <p:cNvSpPr txBox="1"/>
          <p:nvPr/>
        </p:nvSpPr>
        <p:spPr>
          <a:xfrm>
            <a:off x="1416423" y="1391363"/>
            <a:ext cx="7915835" cy="180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new classification head is added on top of the frozen convolutional base.</a:t>
            </a:r>
          </a:p>
          <a:p>
            <a:r>
              <a:rPr lang="en-US" dirty="0"/>
              <a:t>This head consists of:</a:t>
            </a:r>
          </a:p>
          <a:p>
            <a:r>
              <a:rPr lang="en-US" dirty="0"/>
              <a:t>- A flattening layer to convert feature maps into vectors</a:t>
            </a:r>
          </a:p>
          <a:p>
            <a:r>
              <a:rPr lang="en-US" dirty="0"/>
              <a:t>- A dense layer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- A dropout layer for regularization</a:t>
            </a:r>
          </a:p>
          <a:p>
            <a:r>
              <a:rPr lang="en-US" dirty="0"/>
              <a:t>- A final </a:t>
            </a:r>
            <a:r>
              <a:rPr lang="en-US" dirty="0" err="1"/>
              <a:t>softmax</a:t>
            </a:r>
            <a:r>
              <a:rPr lang="en-US" dirty="0"/>
              <a:t> layer for multi-class classification</a:t>
            </a:r>
            <a:endParaRPr lang="mk-M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B482EE-28BD-889B-C8D1-F27A5809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0" y="3400985"/>
            <a:ext cx="5915025" cy="308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A57BA2-2F59-6D30-94AA-0ABD2E99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561" y="3058646"/>
            <a:ext cx="4613462" cy="35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98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91D4-68EC-D1F4-6D58-9A9AE6AD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455" y="413609"/>
            <a:ext cx="7958331" cy="1077229"/>
          </a:xfrm>
        </p:spPr>
        <p:txBody>
          <a:bodyPr/>
          <a:lstStyle/>
          <a:p>
            <a:r>
              <a:rPr lang="en-US" dirty="0"/>
              <a:t>Training the Transfer Learning Model</a:t>
            </a:r>
            <a:endParaRPr lang="mk-M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B84A4-A9F1-8CD2-88B8-8B151A25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1" y="1163512"/>
            <a:ext cx="8268540" cy="51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5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3BA1730-520D-EFC0-62A9-E5838D873C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672" b="767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FF689E-C022-031C-15DC-C5318F202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28" y="1013012"/>
            <a:ext cx="3970986" cy="49351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endParaRPr lang="mk-M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FE720-1FDE-8CF4-6DB8-5F6AB09F0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47592" y="1927411"/>
            <a:ext cx="4278079" cy="3917577"/>
          </a:xfrm>
        </p:spPr>
        <p:txBody>
          <a:bodyPr>
            <a:normAutofit fontScale="92500" lnSpcReduction="10000"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mk-MK" altLang="mk-MK" dirty="0">
                <a:latin typeface="Arial" panose="020B0604020202020204" pitchFamily="34" charset="0"/>
              </a:rPr>
              <a:t>Football team logos are highly distinctive but vary in color, shape, orientation, and style</a:t>
            </a:r>
            <a:endParaRPr lang="en-US" altLang="mk-MK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mk-MK" altLang="mk-MK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mk-MK" altLang="mk-MK" dirty="0">
                <a:latin typeface="Arial" panose="020B0604020202020204" pitchFamily="34" charset="0"/>
              </a:rPr>
              <a:t>This project explores how Convolutional Neural Networks (CNNs) can learn visual patterns in football logos</a:t>
            </a:r>
            <a:endParaRPr lang="en-US" altLang="mk-MK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mk-MK" altLang="mk-MK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mk-MK" altLang="mk-MK" dirty="0">
                <a:latin typeface="Arial" panose="020B0604020202020204" pitchFamily="34" charset="0"/>
              </a:rPr>
              <a:t>Automatic logo recognition is a challenging computer vision task</a:t>
            </a:r>
            <a:endParaRPr lang="en-US" altLang="mk-MK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mk-MK" altLang="mk-MK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mk-MK" altLang="mk-MK" dirty="0">
                <a:latin typeface="Arial" panose="020B0604020202020204" pitchFamily="34" charset="0"/>
              </a:rPr>
              <a:t>The focus is on multi-class image classification using deep learning</a:t>
            </a:r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596367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A4E5-2E42-1FA0-9975-33A6A9AB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596" y="386715"/>
            <a:ext cx="7958331" cy="1077229"/>
          </a:xfrm>
        </p:spPr>
        <p:txBody>
          <a:bodyPr/>
          <a:lstStyle/>
          <a:p>
            <a:r>
              <a:rPr lang="en-US" dirty="0"/>
              <a:t>Training Curves</a:t>
            </a:r>
            <a:br>
              <a:rPr lang="en-US" dirty="0"/>
            </a:br>
            <a:endParaRPr lang="mk-M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C773A-8697-BE54-2C87-FF23CAB8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15" y="1739153"/>
            <a:ext cx="5021045" cy="3388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CB1E6-7212-F332-6B15-1ECEA1DC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30" y="1742736"/>
            <a:ext cx="4989168" cy="33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75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55B9-1668-3DB7-53D9-47C9CDC8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702" y="512221"/>
            <a:ext cx="7958331" cy="1077229"/>
          </a:xfrm>
        </p:spPr>
        <p:txBody>
          <a:bodyPr/>
          <a:lstStyle/>
          <a:p>
            <a:r>
              <a:rPr lang="en-US" dirty="0"/>
              <a:t>Evaluating the Model on the Test Set</a:t>
            </a:r>
            <a:br>
              <a:rPr lang="en-US" dirty="0"/>
            </a:br>
            <a:endParaRPr lang="mk-M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79856-301F-583C-034C-EA6DCF02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72" y="1925170"/>
            <a:ext cx="8971587" cy="277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4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13D1-49AD-E277-E186-8BF326746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772" y="350856"/>
            <a:ext cx="7958331" cy="1077229"/>
          </a:xfrm>
        </p:spPr>
        <p:txBody>
          <a:bodyPr/>
          <a:lstStyle/>
          <a:p>
            <a:r>
              <a:rPr lang="en-US" dirty="0"/>
              <a:t>Confusion Matrix Analysis</a:t>
            </a:r>
            <a:br>
              <a:rPr lang="en-US" dirty="0"/>
            </a:br>
            <a:endParaRPr lang="mk-M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B1B16-BD68-FEF3-0660-630E93CB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050552"/>
            <a:ext cx="6103844" cy="55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4E406-0EE7-25A6-920C-9C916AB8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773" y="521186"/>
            <a:ext cx="7958331" cy="1077229"/>
          </a:xfrm>
        </p:spPr>
        <p:txBody>
          <a:bodyPr/>
          <a:lstStyle/>
          <a:p>
            <a:r>
              <a:rPr lang="en-US" dirty="0"/>
              <a:t>Classification Report</a:t>
            </a:r>
            <a:br>
              <a:rPr lang="en-US" dirty="0"/>
            </a:br>
            <a:endParaRPr lang="mk-M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ED699-663C-8FAC-3F4E-55C9E8A9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53" y="1329578"/>
            <a:ext cx="47244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90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EC6C-C21A-29EA-29AD-0414016E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102" y="449468"/>
            <a:ext cx="7958331" cy="1077229"/>
          </a:xfrm>
        </p:spPr>
        <p:txBody>
          <a:bodyPr/>
          <a:lstStyle/>
          <a:p>
            <a:r>
              <a:rPr lang="en-US" dirty="0"/>
              <a:t>Summary &amp; Conclusions</a:t>
            </a:r>
            <a:br>
              <a:rPr lang="en-US" dirty="0"/>
            </a:br>
            <a:endParaRPr lang="mk-MK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079CA48-13D8-B332-68CA-95127E279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936" y="1405423"/>
            <a:ext cx="10275346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demonstrated that Convolutional Neural Networks (CNNs) are highly effective for football team logo classification, even with relatively small input images.</a:t>
            </a:r>
            <a:endParaRPr kumimoji="0" lang="en-US" altLang="mk-MK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mk-MK" altLang="mk-MK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successfully learned distinct visual features such as shapes, colors, and emblem structures, achieving high accuracy (~97%) on the Serie A test set.</a:t>
            </a:r>
            <a:endParaRPr kumimoji="0" lang="en-US" altLang="mk-MK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mk-MK" altLang="mk-MK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Techniques used to reduce overfitting: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Extensive data augmentation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Dropout layers in the classifier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 stopping and model checkpointing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Freezing convolutional layers during transfer learning</a:t>
            </a:r>
            <a:endParaRPr kumimoji="0" lang="en-US" altLang="mk-MK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mk-MK" altLang="mk-MK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Potential improvements to further reduce overfitting: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 dataset size with more leagues or seasons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Fine-tune deeper convolutional layers with a lower learning rate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 stronger regularization techniques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mk-MK" altLang="mk-MK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82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DFBE-CEF4-1293-0315-214BAF288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52EC2-5E57-844B-3C9B-6465188B2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652" y="1870052"/>
            <a:ext cx="7796540" cy="39978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this project about?</a:t>
            </a:r>
          </a:p>
          <a:p>
            <a:r>
              <a:rPr lang="en-US" dirty="0"/>
              <a:t>Build a CNN-based model to classify football team logos</a:t>
            </a:r>
          </a:p>
          <a:p>
            <a:r>
              <a:rPr lang="en-US" dirty="0"/>
              <a:t>Train the model on La Liga team logos</a:t>
            </a:r>
          </a:p>
          <a:p>
            <a:r>
              <a:rPr lang="en-US" dirty="0"/>
              <a:t>Apply transfer learning to classify Serie A team logos</a:t>
            </a:r>
          </a:p>
          <a:p>
            <a:r>
              <a:rPr lang="en-US" dirty="0"/>
              <a:t>Evaluate performance using: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Confusion Matrix</a:t>
            </a:r>
          </a:p>
          <a:p>
            <a:pPr lvl="1"/>
            <a:r>
              <a:rPr lang="en-US" dirty="0"/>
              <a:t>Classification Report</a:t>
            </a:r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43113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315DC30-6C42-0DE9-75AC-BEAB1F159F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7686" b="7686"/>
          <a:stretch>
            <a:fillRect/>
          </a:stretch>
        </p:blipFill>
        <p:spPr>
          <a:xfrm>
            <a:off x="901420" y="0"/>
            <a:ext cx="463073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682527-C2DC-D89F-C7CB-714ADB39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024" y="484595"/>
            <a:ext cx="3970986" cy="1424888"/>
          </a:xfrm>
        </p:spPr>
        <p:txBody>
          <a:bodyPr/>
          <a:lstStyle/>
          <a:p>
            <a:r>
              <a:rPr lang="en-US" b="1" dirty="0"/>
              <a:t>Leveraging Transfer Learning</a:t>
            </a:r>
            <a:br>
              <a:rPr lang="en-US" b="1" dirty="0"/>
            </a:br>
            <a:endParaRPr lang="mk-M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FC4538-DEE4-59F2-523E-C9E70ED31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79" y="1909483"/>
            <a:ext cx="5231699" cy="34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5C35-825B-CEB0-69BF-99C6CDE8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557044"/>
            <a:ext cx="7958331" cy="1077229"/>
          </a:xfrm>
        </p:spPr>
        <p:txBody>
          <a:bodyPr/>
          <a:lstStyle/>
          <a:p>
            <a:r>
              <a:rPr lang="en-US" dirty="0"/>
              <a:t>Datasets Overview</a:t>
            </a:r>
            <a:endParaRPr lang="mk-M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7EC29-19E1-FA25-6C14-527B29B5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93" y="3450291"/>
            <a:ext cx="4830982" cy="2717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62F41-1240-DEDA-2B4E-17E99E532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06" y="3468894"/>
            <a:ext cx="4864637" cy="2689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EAD51-AD3F-9808-5432-B8B577D490BD}"/>
              </a:ext>
            </a:extLst>
          </p:cNvPr>
          <p:cNvSpPr txBox="1"/>
          <p:nvPr/>
        </p:nvSpPr>
        <p:spPr>
          <a:xfrm>
            <a:off x="1416424" y="1412413"/>
            <a:ext cx="38637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La Liga Dataset</a:t>
            </a:r>
          </a:p>
          <a:p>
            <a:pPr>
              <a:buNone/>
            </a:pPr>
            <a:r>
              <a:rPr lang="en-US" dirty="0"/>
              <a:t>Contains official club logos from Spanish football teams, organized in separate folders per team. Used to train a CNN from scratch and learn general logo features.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D5165-56C9-DE4C-EA55-E92EB1227455}"/>
              </a:ext>
            </a:extLst>
          </p:cNvPr>
          <p:cNvSpPr txBox="1"/>
          <p:nvPr/>
        </p:nvSpPr>
        <p:spPr>
          <a:xfrm>
            <a:off x="6965576" y="1376554"/>
            <a:ext cx="39803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Serie A Dataset</a:t>
            </a:r>
          </a:p>
          <a:p>
            <a:pPr>
              <a:buNone/>
            </a:pPr>
            <a:r>
              <a:rPr lang="en-US" dirty="0"/>
              <a:t>Comprises Italian football club logos. Used after the La Liga model is trained to apply transfer learning and evaluate generalization to a new league.</a:t>
            </a:r>
          </a:p>
        </p:txBody>
      </p:sp>
    </p:spTree>
    <p:extLst>
      <p:ext uri="{BB962C8B-B14F-4D97-AF65-F5344CB8AC3E}">
        <p14:creationId xmlns:p14="http://schemas.microsoft.com/office/powerpoint/2010/main" val="750878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3A38-A6FE-AB24-DFDF-21E8C828E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772" y="521186"/>
            <a:ext cx="7958331" cy="1077229"/>
          </a:xfrm>
        </p:spPr>
        <p:txBody>
          <a:bodyPr/>
          <a:lstStyle/>
          <a:p>
            <a:r>
              <a:rPr lang="en-US" dirty="0"/>
              <a:t>Data Exploration</a:t>
            </a:r>
            <a:endParaRPr lang="mk-M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2A57C-ED80-2CF5-923E-1D604414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4" y="1832766"/>
            <a:ext cx="10139082" cy="357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5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2DBC7-FED7-561D-F977-47E8A909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2" y="990311"/>
            <a:ext cx="8934522" cy="5159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45130-67FC-A0AA-1910-F8842F4ED0C7}"/>
              </a:ext>
            </a:extLst>
          </p:cNvPr>
          <p:cNvSpPr txBox="1"/>
          <p:nvPr/>
        </p:nvSpPr>
        <p:spPr>
          <a:xfrm>
            <a:off x="1532963" y="242048"/>
            <a:ext cx="8139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Initial Images before rescaling and reshaping</a:t>
            </a:r>
            <a:endParaRPr lang="mk-MK" sz="2200" dirty="0"/>
          </a:p>
        </p:txBody>
      </p:sp>
    </p:spTree>
    <p:extLst>
      <p:ext uri="{BB962C8B-B14F-4D97-AF65-F5344CB8AC3E}">
        <p14:creationId xmlns:p14="http://schemas.microsoft.com/office/powerpoint/2010/main" val="345573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CDCB7-CE89-B3A8-53EA-B21D50AE8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91" y="1090613"/>
            <a:ext cx="10156026" cy="5363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E4CF6-675C-62C1-C3DF-C49E4D303928}"/>
              </a:ext>
            </a:extLst>
          </p:cNvPr>
          <p:cNvSpPr txBox="1"/>
          <p:nvPr/>
        </p:nvSpPr>
        <p:spPr>
          <a:xfrm>
            <a:off x="1281951" y="259978"/>
            <a:ext cx="8139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Random rotations of the images</a:t>
            </a:r>
            <a:endParaRPr lang="mk-MK" sz="2200" dirty="0"/>
          </a:p>
        </p:txBody>
      </p:sp>
    </p:spTree>
    <p:extLst>
      <p:ext uri="{BB962C8B-B14F-4D97-AF65-F5344CB8AC3E}">
        <p14:creationId xmlns:p14="http://schemas.microsoft.com/office/powerpoint/2010/main" val="72624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0AD9-BF12-31A5-5E4B-F8AFA9B1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601868"/>
            <a:ext cx="7958331" cy="1077229"/>
          </a:xfrm>
        </p:spPr>
        <p:txBody>
          <a:bodyPr/>
          <a:lstStyle/>
          <a:p>
            <a:r>
              <a:rPr lang="en-US" dirty="0"/>
              <a:t>Data Preprocessing</a:t>
            </a:r>
            <a:endParaRPr lang="mk-MK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D23CEC-6B04-8527-CBC3-1AC138964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3057" y="1520332"/>
            <a:ext cx="41761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images resized to 56 × 56 pixels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Pixel values normalized to range [0, 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split: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k-MK" altLang="mk-MK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 (for Serie 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mk-MK" altLang="mk-MK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DA286-3AF0-76B1-0565-21F60518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93" y="2402131"/>
            <a:ext cx="6954931" cy="38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442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{AEBAC9E4-817E-4751-8B88-5D679FD0935A}TF37254b02-f5b5-44b0-803d-e6af9466a024d8712c6d-28d3f990fef7</Template>
  <TotalTime>66</TotalTime>
  <Words>701</Words>
  <Application>Microsoft Office PowerPoint</Application>
  <PresentationFormat>Widescreen</PresentationFormat>
  <Paragraphs>108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MS Shell Dlg 2</vt:lpstr>
      <vt:lpstr>Wingdings</vt:lpstr>
      <vt:lpstr>Wingdings 3</vt:lpstr>
      <vt:lpstr>Madison</vt:lpstr>
      <vt:lpstr>Football Team Logo Classification Using CNNs </vt:lpstr>
      <vt:lpstr>Introduction</vt:lpstr>
      <vt:lpstr>Project Objectives</vt:lpstr>
      <vt:lpstr>Leveraging Transfer Learning </vt:lpstr>
      <vt:lpstr>Datasets Overview</vt:lpstr>
      <vt:lpstr>Data Exploration</vt:lpstr>
      <vt:lpstr>PowerPoint Presentation</vt:lpstr>
      <vt:lpstr>PowerPoint Presentation</vt:lpstr>
      <vt:lpstr>Data Preprocessing</vt:lpstr>
      <vt:lpstr>Baseline CNN Model Architecture </vt:lpstr>
      <vt:lpstr>Training the baseline model</vt:lpstr>
      <vt:lpstr>Training Curves</vt:lpstr>
      <vt:lpstr>Applying Data Augmentation </vt:lpstr>
      <vt:lpstr>PowerPoint Presentation</vt:lpstr>
      <vt:lpstr>Training with Data Augmentation </vt:lpstr>
      <vt:lpstr>Transfer Learning Strategy</vt:lpstr>
      <vt:lpstr>Creating a Frozen Convolutional Base </vt:lpstr>
      <vt:lpstr>Building the Serie A Transfer Learning Model </vt:lpstr>
      <vt:lpstr>Training the Transfer Learning Model</vt:lpstr>
      <vt:lpstr>Training Curves </vt:lpstr>
      <vt:lpstr>Evaluating the Model on the Test Set </vt:lpstr>
      <vt:lpstr>Confusion Matrix Analysis </vt:lpstr>
      <vt:lpstr>Classification Report </vt:lpstr>
      <vt:lpstr>Summary &amp; 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Borjan Petrevski</dc:creator>
  <cp:lastModifiedBy>Borjan Petrevski</cp:lastModifiedBy>
  <cp:revision>1</cp:revision>
  <dcterms:created xsi:type="dcterms:W3CDTF">2026-01-21T12:25:57Z</dcterms:created>
  <dcterms:modified xsi:type="dcterms:W3CDTF">2026-01-21T13:32:40Z</dcterms:modified>
</cp:coreProperties>
</file>